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custom-properties+xml" PartName="/docProps/custom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</p:sldIdLst>
  <p:sldSz cy="7559675" cx="10691800"/>
  <p:notesSz cx="6735750" cy="9866300"/>
  <p:embeddedFontLst>
    <p:embeddedFont>
      <p:font typeface="M PLUS 1"/>
      <p:regular r:id="rId6"/>
      <p:bold r:id="rId7"/>
    </p:embeddedFont>
    <p:embeddedFont>
      <p:font typeface="Quattrocento Sans"/>
      <p:regular r:id="rId8"/>
      <p:bold r:id="rId9"/>
      <p:italic r:id="rId10"/>
      <p:boldItalic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2" roundtripDataSignature="AMtx7mhsFjhd5r6Mc2rJXc5AVdXs+rkO9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11" Type="http://schemas.openxmlformats.org/officeDocument/2006/relationships/font" Target="fonts/QuattrocentoSans-boldItalic.fntdata"/><Relationship Id="rId10" Type="http://schemas.openxmlformats.org/officeDocument/2006/relationships/font" Target="fonts/QuattrocentoSans-italic.fntdata"/><Relationship Id="rId12" Type="http://customschemas.google.com/relationships/presentationmetadata" Target="metadata"/><Relationship Id="rId9" Type="http://schemas.openxmlformats.org/officeDocument/2006/relationships/font" Target="fonts/QuattrocentoSans-bold.fntdata"/><Relationship Id="rId5" Type="http://schemas.openxmlformats.org/officeDocument/2006/relationships/slide" Target="slides/slide1.xml"/><Relationship Id="rId6" Type="http://schemas.openxmlformats.org/officeDocument/2006/relationships/font" Target="fonts/MPLUS1-regular.fntdata"/><Relationship Id="rId7" Type="http://schemas.openxmlformats.org/officeDocument/2006/relationships/font" Target="fonts/MPLUS1-bold.fntdata"/><Relationship Id="rId8" Type="http://schemas.openxmlformats.org/officeDocument/2006/relationships/font" Target="fonts/QuattrocentoSans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1" y="0"/>
            <a:ext cx="2918621" cy="493237"/>
          </a:xfrm>
          <a:prstGeom prst="rect">
            <a:avLst/>
          </a:prstGeom>
          <a:noFill/>
          <a:ln>
            <a:noFill/>
          </a:ln>
        </p:spPr>
        <p:txBody>
          <a:bodyPr anchorCtr="0" anchor="t" bIns="45300" lIns="90625" spcFirstLastPara="1" rIns="90625" wrap="square" tIns="453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17142" y="0"/>
            <a:ext cx="2918621" cy="493237"/>
          </a:xfrm>
          <a:prstGeom prst="rect">
            <a:avLst/>
          </a:prstGeom>
          <a:noFill/>
          <a:ln>
            <a:noFill/>
          </a:ln>
        </p:spPr>
        <p:txBody>
          <a:bodyPr anchorCtr="0" anchor="t" bIns="45300" lIns="90625" spcFirstLastPara="1" rIns="90625" wrap="square" tIns="453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754063" y="741363"/>
            <a:ext cx="5227637" cy="36972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898521" y="4686538"/>
            <a:ext cx="4938722" cy="4439132"/>
          </a:xfrm>
          <a:prstGeom prst="rect">
            <a:avLst/>
          </a:prstGeom>
          <a:noFill/>
          <a:ln>
            <a:noFill/>
          </a:ln>
        </p:spPr>
        <p:txBody>
          <a:bodyPr anchorCtr="0" anchor="t" bIns="45300" lIns="90625" spcFirstLastPara="1" rIns="90625" wrap="square" tIns="45300">
            <a:noAutofit/>
          </a:bodyPr>
          <a:lstStyle>
            <a:lvl1pPr indent="-228600" lvl="0" marL="457200" marR="0" rtl="0" algn="l">
              <a:spcBef>
                <a:spcPts val="390"/>
              </a:spcBef>
              <a:spcAft>
                <a:spcPts val="0"/>
              </a:spcAft>
              <a:buSzPts val="1400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390"/>
              </a:spcBef>
              <a:spcAft>
                <a:spcPts val="0"/>
              </a:spcAft>
              <a:buSzPts val="1400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90"/>
              </a:spcBef>
              <a:spcAft>
                <a:spcPts val="0"/>
              </a:spcAft>
              <a:buSzPts val="1400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90"/>
              </a:spcBef>
              <a:spcAft>
                <a:spcPts val="0"/>
              </a:spcAft>
              <a:buSzPts val="1400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90"/>
              </a:spcBef>
              <a:spcAft>
                <a:spcPts val="0"/>
              </a:spcAft>
              <a:buSzPts val="1400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0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0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0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0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1" y="9373076"/>
            <a:ext cx="2918621" cy="493237"/>
          </a:xfrm>
          <a:prstGeom prst="rect">
            <a:avLst/>
          </a:prstGeom>
          <a:noFill/>
          <a:ln>
            <a:noFill/>
          </a:ln>
        </p:spPr>
        <p:txBody>
          <a:bodyPr anchorCtr="0" anchor="b" bIns="45300" lIns="90625" spcFirstLastPara="1" rIns="90625" wrap="square" tIns="453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17142" y="9373076"/>
            <a:ext cx="2918621" cy="493237"/>
          </a:xfrm>
          <a:prstGeom prst="rect">
            <a:avLst/>
          </a:prstGeom>
          <a:noFill/>
          <a:ln>
            <a:noFill/>
          </a:ln>
        </p:spPr>
        <p:txBody>
          <a:bodyPr anchorCtr="0" anchor="b" bIns="45300" lIns="90625" spcFirstLastPara="1" rIns="90625" wrap="square" tIns="453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ja-JP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g3d35ab37716_0_0:notes"/>
          <p:cNvSpPr txBox="1"/>
          <p:nvPr>
            <p:ph idx="1" type="body"/>
          </p:nvPr>
        </p:nvSpPr>
        <p:spPr>
          <a:xfrm>
            <a:off x="898521" y="4686538"/>
            <a:ext cx="4938600" cy="4439100"/>
          </a:xfrm>
          <a:prstGeom prst="rect">
            <a:avLst/>
          </a:prstGeom>
        </p:spPr>
        <p:txBody>
          <a:bodyPr anchorCtr="0" anchor="t" bIns="45300" lIns="90625" spcFirstLastPara="1" rIns="90625" wrap="square" tIns="45300">
            <a:noAutofit/>
          </a:bodyPr>
          <a:lstStyle/>
          <a:p>
            <a:pPr indent="0" lvl="0" marL="0" rtl="0" algn="l">
              <a:spcBef>
                <a:spcPts val="39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" name="Google Shape;24;g3d35ab37716_0_0:notes"/>
          <p:cNvSpPr/>
          <p:nvPr>
            <p:ph idx="2" type="sldImg"/>
          </p:nvPr>
        </p:nvSpPr>
        <p:spPr>
          <a:xfrm>
            <a:off x="754063" y="741363"/>
            <a:ext cx="5227500" cy="36972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-1:LIXIL">
  <p:cSld name="A-1:LIXIL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" name="Google Shape;12;p4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3" name="Google Shape;13;p4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14" name="Google Shape;14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-3:EXSIOR">
  <p:cSld name="A-3:EXSIOR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" name="Google Shape;18;p5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9" name="Google Shape;19;p5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20" name="Google Shape;20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Relationship Id="rId4" Type="http://schemas.openxmlformats.org/officeDocument/2006/relationships/image" Target="../media/image8.png"/><Relationship Id="rId9" Type="http://schemas.openxmlformats.org/officeDocument/2006/relationships/image" Target="../media/image11.png"/><Relationship Id="rId5" Type="http://schemas.openxmlformats.org/officeDocument/2006/relationships/image" Target="../media/image10.png"/><Relationship Id="rId6" Type="http://schemas.openxmlformats.org/officeDocument/2006/relationships/image" Target="../media/image2.png"/><Relationship Id="rId7" Type="http://schemas.openxmlformats.org/officeDocument/2006/relationships/image" Target="../media/image7.png"/><Relationship Id="rId8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g3d35ab37716_0_0"/>
          <p:cNvSpPr txBox="1"/>
          <p:nvPr/>
        </p:nvSpPr>
        <p:spPr>
          <a:xfrm>
            <a:off x="7956550" y="128588"/>
            <a:ext cx="11541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r>
              <a:rPr b="1" i="0" lang="ja-JP" sz="800" u="none" cap="none" strike="noStrike">
                <a:solidFill>
                  <a:schemeClr val="lt1"/>
                </a:solidFill>
                <a:latin typeface="M PLUS 1"/>
                <a:ea typeface="M PLUS 1"/>
                <a:cs typeface="M PLUS 1"/>
                <a:sym typeface="M PLUS 1"/>
              </a:rPr>
              <a:t>□□□□□■■■■■</a:t>
            </a:r>
            <a:endParaRPr sz="8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7" name="Google Shape;27;g3d35ab37716_0_0"/>
          <p:cNvSpPr txBox="1"/>
          <p:nvPr/>
        </p:nvSpPr>
        <p:spPr>
          <a:xfrm>
            <a:off x="174625" y="100013"/>
            <a:ext cx="14112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b="1" i="0" lang="ja-JP" sz="1000" u="none" cap="none" strike="noStrike">
                <a:solidFill>
                  <a:schemeClr val="lt1"/>
                </a:solidFill>
                <a:latin typeface="M PLUS 1"/>
                <a:ea typeface="M PLUS 1"/>
                <a:cs typeface="M PLUS 1"/>
                <a:sym typeface="M PLUS 1"/>
              </a:rPr>
              <a:t>□□□□□■■■■■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8" name="Google Shape;28;g3d35ab37716_0_0"/>
          <p:cNvSpPr txBox="1"/>
          <p:nvPr/>
        </p:nvSpPr>
        <p:spPr>
          <a:xfrm>
            <a:off x="206036" y="302305"/>
            <a:ext cx="4285500" cy="481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127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ja-JP" sz="1600" u="none" cap="none" strike="noStrike">
                <a:solidFill>
                  <a:srgbClr val="FFFFFF"/>
                </a:solidFill>
                <a:latin typeface="M PLUS 1"/>
                <a:ea typeface="M PLUS 1"/>
                <a:cs typeface="M PLUS 1"/>
                <a:sym typeface="M PLUS 1"/>
              </a:rPr>
              <a:t>門まわり</a:t>
            </a:r>
            <a:r>
              <a:rPr i="0" lang="ja-JP" sz="1114" u="none" cap="none" strike="noStrike">
                <a:solidFill>
                  <a:srgbClr val="FFFFFF"/>
                </a:solidFill>
                <a:latin typeface="M PLUS 1"/>
                <a:ea typeface="M PLUS 1"/>
                <a:cs typeface="M PLUS 1"/>
                <a:sym typeface="M PLUS 1"/>
              </a:rPr>
              <a:t> </a:t>
            </a:r>
            <a:r>
              <a:rPr i="0" lang="ja-JP" sz="1414" u="none" cap="none" strike="noStrike">
                <a:solidFill>
                  <a:srgbClr val="FFFFFF"/>
                </a:solidFill>
                <a:latin typeface="M PLUS 1"/>
                <a:ea typeface="M PLUS 1"/>
                <a:cs typeface="M PLUS 1"/>
                <a:sym typeface="M PLUS 1"/>
              </a:rPr>
              <a:t>   </a:t>
            </a:r>
            <a:r>
              <a:rPr b="1" i="0" lang="ja-JP" sz="3128" u="none" cap="none" strike="noStrike">
                <a:solidFill>
                  <a:srgbClr val="FFFFFF"/>
                </a:solidFill>
                <a:latin typeface="M PLUS 1"/>
                <a:ea typeface="M PLUS 1"/>
                <a:cs typeface="M PLUS 1"/>
                <a:sym typeface="M PLUS 1"/>
              </a:rPr>
              <a:t>開き門扉AX</a:t>
            </a:r>
            <a:endParaRPr b="1" i="0" sz="3128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9" name="Google Shape;29;g3d35ab37716_0_0"/>
          <p:cNvSpPr/>
          <p:nvPr/>
        </p:nvSpPr>
        <p:spPr>
          <a:xfrm>
            <a:off x="4683834" y="1435436"/>
            <a:ext cx="5858383" cy="0"/>
          </a:xfrm>
          <a:custGeom>
            <a:rect b="b" l="l" r="r" t="t"/>
            <a:pathLst>
              <a:path extrusionOk="0" h="120000" w="8280400">
                <a:moveTo>
                  <a:pt x="0" y="0"/>
                </a:moveTo>
                <a:lnTo>
                  <a:pt x="8280006" y="0"/>
                </a:lnTo>
              </a:path>
            </a:pathLst>
          </a:custGeom>
          <a:noFill/>
          <a:ln cap="flat" cmpd="sng" w="12700">
            <a:solidFill>
              <a:srgbClr val="818282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0" sz="1272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0" name="Google Shape;30;g3d35ab37716_0_0"/>
          <p:cNvSpPr/>
          <p:nvPr/>
        </p:nvSpPr>
        <p:spPr>
          <a:xfrm>
            <a:off x="1409407" y="7230275"/>
            <a:ext cx="14112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Arial"/>
              <a:buNone/>
            </a:pPr>
            <a:r>
              <a:rPr i="0" lang="ja-JP" sz="600" u="none" cap="none" strike="noStrike">
                <a:solidFill>
                  <a:schemeClr val="dk2"/>
                </a:solidFill>
                <a:latin typeface="M PLUS 1"/>
                <a:ea typeface="M PLUS 1"/>
                <a:cs typeface="M PLUS 1"/>
                <a:sym typeface="M PLUS 1"/>
              </a:rPr>
              <a:t>開き門扉AX_商品提案書</a:t>
            </a:r>
            <a:endParaRPr sz="600"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Arial"/>
              <a:buNone/>
            </a:pPr>
            <a:r>
              <a:rPr i="0" lang="ja-JP" sz="600" u="none" cap="none" strike="noStrike">
                <a:solidFill>
                  <a:schemeClr val="dk2"/>
                </a:solidFill>
                <a:latin typeface="M PLUS 1"/>
                <a:ea typeface="M PLUS 1"/>
                <a:cs typeface="M PLUS 1"/>
                <a:sym typeface="M PLUS 1"/>
              </a:rPr>
              <a:t>SPD_ext_25_025</a:t>
            </a:r>
            <a:endParaRPr sz="600"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Arial"/>
              <a:buNone/>
            </a:pPr>
            <a:r>
              <a:rPr i="0" lang="ja-JP" sz="600" u="none" cap="none" strike="noStrike">
                <a:solidFill>
                  <a:schemeClr val="dk2"/>
                </a:solidFill>
                <a:latin typeface="M PLUS 1"/>
                <a:ea typeface="M PLUS 1"/>
                <a:cs typeface="M PLUS 1"/>
                <a:sym typeface="M PLUS 1"/>
              </a:rPr>
              <a:t>2025.05発行</a:t>
            </a:r>
            <a:r>
              <a:rPr lang="ja-JP" sz="600">
                <a:solidFill>
                  <a:schemeClr val="dk2"/>
                </a:solidFill>
                <a:latin typeface="M PLUS 1"/>
                <a:ea typeface="M PLUS 1"/>
                <a:cs typeface="M PLUS 1"/>
                <a:sym typeface="M PLUS 1"/>
              </a:rPr>
              <a:t>（2026.4改訂）</a:t>
            </a:r>
            <a:endParaRPr sz="6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1" name="Google Shape;31;g3d35ab37716_0_0"/>
          <p:cNvSpPr txBox="1"/>
          <p:nvPr/>
        </p:nvSpPr>
        <p:spPr>
          <a:xfrm>
            <a:off x="265498" y="4592390"/>
            <a:ext cx="40455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127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-JP" sz="9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LINE UP</a:t>
            </a:r>
            <a:r>
              <a:rPr b="1" lang="ja-JP" sz="9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 </a:t>
            </a:r>
            <a:r>
              <a:rPr b="1" i="0" lang="ja-JP" sz="9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 </a:t>
            </a:r>
            <a:r>
              <a:rPr b="1" lang="ja-JP" sz="9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 </a:t>
            </a:r>
            <a:r>
              <a:rPr lang="ja-JP" sz="8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住まいに品格と個性をもたらす2デザイン6機種</a:t>
            </a:r>
            <a:endParaRPr i="0" sz="800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2" name="Google Shape;32;g3d35ab37716_0_0"/>
          <p:cNvSpPr txBox="1"/>
          <p:nvPr/>
        </p:nvSpPr>
        <p:spPr>
          <a:xfrm>
            <a:off x="233501" y="4094351"/>
            <a:ext cx="4557300" cy="361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7700">
            <a:spAutoFit/>
          </a:bodyPr>
          <a:lstStyle/>
          <a:p>
            <a:pPr indent="0" lvl="0" marL="8978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ja-JP" sz="21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端正な邸宅に、こだわりの門扉を。</a:t>
            </a:r>
            <a:endParaRPr sz="21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3" name="Google Shape;33;g3d35ab37716_0_0"/>
          <p:cNvSpPr/>
          <p:nvPr/>
        </p:nvSpPr>
        <p:spPr>
          <a:xfrm flipH="1" rot="10800000">
            <a:off x="244615" y="4421535"/>
            <a:ext cx="4098798" cy="32400"/>
          </a:xfrm>
          <a:custGeom>
            <a:rect b="b" l="l" r="r" t="t"/>
            <a:pathLst>
              <a:path extrusionOk="0" h="120000" w="8280400">
                <a:moveTo>
                  <a:pt x="0" y="0"/>
                </a:moveTo>
                <a:lnTo>
                  <a:pt x="8280006" y="0"/>
                </a:lnTo>
              </a:path>
            </a:pathLst>
          </a:custGeom>
          <a:noFill/>
          <a:ln cap="flat" cmpd="sng" w="12700">
            <a:solidFill>
              <a:srgbClr val="818282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72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4" name="Google Shape;34;g3d35ab37716_0_0"/>
          <p:cNvSpPr/>
          <p:nvPr/>
        </p:nvSpPr>
        <p:spPr>
          <a:xfrm>
            <a:off x="4683834" y="3608010"/>
            <a:ext cx="5858383" cy="0"/>
          </a:xfrm>
          <a:custGeom>
            <a:rect b="b" l="l" r="r" t="t"/>
            <a:pathLst>
              <a:path extrusionOk="0" h="120000" w="8280400">
                <a:moveTo>
                  <a:pt x="0" y="0"/>
                </a:moveTo>
                <a:lnTo>
                  <a:pt x="8280006" y="0"/>
                </a:lnTo>
              </a:path>
            </a:pathLst>
          </a:custGeom>
          <a:noFill/>
          <a:ln cap="flat" cmpd="sng" w="12700">
            <a:solidFill>
              <a:srgbClr val="818282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72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pic>
        <p:nvPicPr>
          <p:cNvPr id="35" name="Google Shape;35;g3d35ab37716_0_0"/>
          <p:cNvPicPr preferRelativeResize="0"/>
          <p:nvPr/>
        </p:nvPicPr>
        <p:blipFill rotWithShape="1">
          <a:blip r:embed="rId3">
            <a:alphaModFix/>
          </a:blip>
          <a:srcRect b="0" l="52770" r="0" t="5527"/>
          <a:stretch/>
        </p:blipFill>
        <p:spPr>
          <a:xfrm>
            <a:off x="7801387" y="3632695"/>
            <a:ext cx="2735450" cy="1390270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g3d35ab37716_0_0"/>
          <p:cNvSpPr txBox="1"/>
          <p:nvPr/>
        </p:nvSpPr>
        <p:spPr>
          <a:xfrm>
            <a:off x="4652887" y="3765170"/>
            <a:ext cx="2873100" cy="49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73025" marR="0" rtl="0" algn="l">
              <a:lnSpc>
                <a:spcPct val="8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850" u="none">
                <a:solidFill>
                  <a:srgbClr val="777777"/>
                </a:solidFill>
                <a:latin typeface="M PLUS 1"/>
                <a:ea typeface="M PLUS 1"/>
                <a:cs typeface="M PLUS 1"/>
                <a:sym typeface="M PLUS 1"/>
              </a:rPr>
              <a:t>握りやすさと精緻さを両立</a:t>
            </a:r>
            <a:endParaRPr b="1" sz="850" u="none">
              <a:solidFill>
                <a:srgbClr val="777777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73025" marR="0" rtl="0" algn="l">
              <a:lnSpc>
                <a:spcPct val="8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50" u="none">
              <a:solidFill>
                <a:srgbClr val="777777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73025" marR="0" rtl="0" algn="l">
              <a:lnSpc>
                <a:spcPct val="12857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700" u="none">
                <a:solidFill>
                  <a:srgbClr val="777777"/>
                </a:solidFill>
                <a:latin typeface="M PLUS 1"/>
                <a:ea typeface="M PLUS 1"/>
                <a:cs typeface="M PLUS 1"/>
                <a:sym typeface="M PLUS 1"/>
              </a:rPr>
              <a:t>裏面のラウンド形状が握りやすさを実現し、エッジ部分に施された精緻な面取り加工が、緊張感のある洗練された佇まいをもたらします。</a:t>
            </a:r>
            <a:endParaRPr sz="700" u="none">
              <a:solidFill>
                <a:srgbClr val="777777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7" name="Google Shape;37;g3d35ab37716_0_0"/>
          <p:cNvSpPr/>
          <p:nvPr/>
        </p:nvSpPr>
        <p:spPr>
          <a:xfrm>
            <a:off x="4683834" y="5510135"/>
            <a:ext cx="5858383" cy="0"/>
          </a:xfrm>
          <a:custGeom>
            <a:rect b="b" l="l" r="r" t="t"/>
            <a:pathLst>
              <a:path extrusionOk="0" h="120000" w="8280400">
                <a:moveTo>
                  <a:pt x="0" y="0"/>
                </a:moveTo>
                <a:lnTo>
                  <a:pt x="8280006" y="0"/>
                </a:lnTo>
              </a:path>
            </a:pathLst>
          </a:custGeom>
          <a:noFill/>
          <a:ln cap="flat" cmpd="sng" w="12700">
            <a:solidFill>
              <a:srgbClr val="818282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72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8" name="Google Shape;38;g3d35ab37716_0_0"/>
          <p:cNvSpPr txBox="1"/>
          <p:nvPr/>
        </p:nvSpPr>
        <p:spPr>
          <a:xfrm>
            <a:off x="4729087" y="5667275"/>
            <a:ext cx="2735400" cy="49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73025" marR="0" rtl="0" algn="l">
              <a:lnSpc>
                <a:spcPct val="8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850" u="none">
                <a:solidFill>
                  <a:srgbClr val="777777"/>
                </a:solidFill>
                <a:latin typeface="M PLUS 1"/>
                <a:ea typeface="M PLUS 1"/>
                <a:cs typeface="M PLUS 1"/>
                <a:sym typeface="M PLUS 1"/>
              </a:rPr>
              <a:t>門扉と玄関を共通のカギで（FamiLock）</a:t>
            </a:r>
            <a:endParaRPr b="1" sz="850" u="none">
              <a:solidFill>
                <a:srgbClr val="777777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73025" marR="0" rtl="0" algn="l">
              <a:lnSpc>
                <a:spcPct val="12857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rgbClr val="777777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73025" marR="0" rtl="0" algn="l">
              <a:lnSpc>
                <a:spcPct val="12857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700" u="none">
                <a:solidFill>
                  <a:srgbClr val="777777"/>
                </a:solidFill>
                <a:latin typeface="M PLUS 1"/>
                <a:ea typeface="M PLUS 1"/>
                <a:cs typeface="M PLUS 1"/>
                <a:sym typeface="M PLUS 1"/>
              </a:rPr>
              <a:t>電気錠タイプは、FamiLockに対応した玄関ドアと連動させれば、同一のキーで門扉と玄関ドアを施解錠することが可能です。</a:t>
            </a:r>
            <a:endParaRPr sz="700" u="none">
              <a:solidFill>
                <a:srgbClr val="777777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pic>
        <p:nvPicPr>
          <p:cNvPr id="39" name="Google Shape;39;g3d35ab37716_0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840935" y="5615386"/>
            <a:ext cx="2675291" cy="1485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Google Shape;40;g3d35ab37716_0_0"/>
          <p:cNvPicPr preferRelativeResize="0"/>
          <p:nvPr/>
        </p:nvPicPr>
        <p:blipFill rotWithShape="1">
          <a:blip r:embed="rId5">
            <a:alphaModFix/>
          </a:blip>
          <a:srcRect b="0" l="18247" r="0" t="17851"/>
          <a:stretch/>
        </p:blipFill>
        <p:spPr>
          <a:xfrm>
            <a:off x="0" y="821550"/>
            <a:ext cx="4400949" cy="3189126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g3d35ab37716_0_0"/>
          <p:cNvSpPr txBox="1"/>
          <p:nvPr/>
        </p:nvSpPr>
        <p:spPr>
          <a:xfrm>
            <a:off x="4093111" y="6979365"/>
            <a:ext cx="284100" cy="99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0" lIns="0" spcFirstLastPara="1" rIns="0" wrap="square" tIns="37700">
            <a:spAutoFit/>
          </a:bodyPr>
          <a:lstStyle/>
          <a:p>
            <a:pPr indent="0" lvl="0" marL="8978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400">
                <a:solidFill>
                  <a:srgbClr val="6C6C6C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単位：mm</a:t>
            </a:r>
            <a:endParaRPr sz="400">
              <a:solidFill>
                <a:srgbClr val="6C6C6C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pic>
        <p:nvPicPr>
          <p:cNvPr id="42" name="Google Shape;42;g3d35ab37716_0_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024778" y="5695475"/>
            <a:ext cx="230819" cy="9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g3d35ab37716_0_0"/>
          <p:cNvSpPr txBox="1"/>
          <p:nvPr/>
        </p:nvSpPr>
        <p:spPr>
          <a:xfrm>
            <a:off x="4683834" y="1033483"/>
            <a:ext cx="5028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8978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4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01</a:t>
            </a:r>
            <a:r>
              <a:rPr b="1" lang="ja-JP" sz="24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 </a:t>
            </a:r>
            <a:r>
              <a:rPr lang="ja-JP" sz="18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空間に調和する、無駄のない意匠</a:t>
            </a:r>
            <a:endParaRPr sz="18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44" name="Google Shape;44;g3d35ab37716_0_0"/>
          <p:cNvSpPr txBox="1"/>
          <p:nvPr/>
        </p:nvSpPr>
        <p:spPr>
          <a:xfrm>
            <a:off x="4683834" y="3185473"/>
            <a:ext cx="5028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8978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4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0</a:t>
            </a:r>
            <a:r>
              <a:rPr lang="ja-JP" sz="24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2</a:t>
            </a:r>
            <a:r>
              <a:rPr b="1" lang="ja-JP" sz="24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 </a:t>
            </a:r>
            <a:r>
              <a:rPr lang="ja-JP" sz="18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「家の顔」としてのハンドル</a:t>
            </a:r>
            <a:endParaRPr sz="18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45" name="Google Shape;45;g3d35ab37716_0_0"/>
          <p:cNvSpPr txBox="1"/>
          <p:nvPr/>
        </p:nvSpPr>
        <p:spPr>
          <a:xfrm>
            <a:off x="4683834" y="5116178"/>
            <a:ext cx="5028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8978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4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0</a:t>
            </a:r>
            <a:r>
              <a:rPr lang="ja-JP" sz="24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3</a:t>
            </a:r>
            <a:r>
              <a:rPr b="1" lang="ja-JP" sz="24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 </a:t>
            </a:r>
            <a:r>
              <a:rPr lang="ja-JP" sz="18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便利と安心を両立する先進機能</a:t>
            </a:r>
            <a:endParaRPr sz="1800">
              <a:latin typeface="M PLUS 1"/>
              <a:ea typeface="M PLUS 1"/>
              <a:cs typeface="M PLUS 1"/>
              <a:sym typeface="M PLUS 1"/>
            </a:endParaRPr>
          </a:p>
        </p:txBody>
      </p:sp>
      <p:grpSp>
        <p:nvGrpSpPr>
          <p:cNvPr id="46" name="Google Shape;46;g3d35ab37716_0_0"/>
          <p:cNvGrpSpPr/>
          <p:nvPr/>
        </p:nvGrpSpPr>
        <p:grpSpPr>
          <a:xfrm>
            <a:off x="265498" y="4759870"/>
            <a:ext cx="4146099" cy="906725"/>
            <a:chOff x="142075" y="4866550"/>
            <a:chExt cx="4146099" cy="906725"/>
          </a:xfrm>
        </p:grpSpPr>
        <p:sp>
          <p:nvSpPr>
            <p:cNvPr id="47" name="Google Shape;47;g3d35ab37716_0_0"/>
            <p:cNvSpPr txBox="1"/>
            <p:nvPr/>
          </p:nvSpPr>
          <p:spPr>
            <a:xfrm>
              <a:off x="206025" y="5606475"/>
              <a:ext cx="543300" cy="1668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0" lIns="0" spcFirstLastPara="1" rIns="0" wrap="square" tIns="26675">
              <a:spAutoFit/>
            </a:bodyPr>
            <a:lstStyle/>
            <a:p>
              <a:pPr indent="0" lvl="0" marL="6354" marR="0" rtl="0" algn="ctr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ja-JP" sz="637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FT1型</a:t>
              </a:r>
              <a:endParaRPr sz="991">
                <a:latin typeface="M PLUS 1"/>
                <a:ea typeface="M PLUS 1"/>
                <a:cs typeface="M PLUS 1"/>
                <a:sym typeface="M PLUS 1"/>
              </a:endParaRPr>
            </a:p>
            <a:p>
              <a:pPr indent="0" lvl="0" marL="6354" marR="0" rtl="0" algn="ctr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500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セラミックタイル</a:t>
              </a:r>
              <a:endParaRPr sz="500">
                <a:latin typeface="M PLUS 1"/>
                <a:ea typeface="M PLUS 1"/>
                <a:cs typeface="M PLUS 1"/>
                <a:sym typeface="M PLUS 1"/>
              </a:endParaRPr>
            </a:p>
          </p:txBody>
        </p:sp>
        <p:sp>
          <p:nvSpPr>
            <p:cNvPr id="48" name="Google Shape;48;g3d35ab37716_0_0"/>
            <p:cNvSpPr txBox="1"/>
            <p:nvPr/>
          </p:nvSpPr>
          <p:spPr>
            <a:xfrm>
              <a:off x="892090" y="5606463"/>
              <a:ext cx="477000" cy="1668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0" lIns="0" spcFirstLastPara="1" rIns="0" wrap="square" tIns="26675">
              <a:spAutoFit/>
            </a:bodyPr>
            <a:lstStyle/>
            <a:p>
              <a:pPr indent="0" lvl="0" marL="6354" marR="0" rtl="0" algn="ctr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ja-JP" sz="637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FG1型</a:t>
              </a:r>
              <a:endParaRPr b="1" sz="637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endParaRPr>
            </a:p>
            <a:p>
              <a:pPr indent="0" lvl="0" marL="6354" marR="0" rtl="0" algn="ctr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500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ガラス</a:t>
              </a:r>
              <a:endParaRPr sz="500">
                <a:latin typeface="M PLUS 1"/>
                <a:ea typeface="M PLUS 1"/>
                <a:cs typeface="M PLUS 1"/>
                <a:sym typeface="M PLUS 1"/>
              </a:endParaRPr>
            </a:p>
          </p:txBody>
        </p:sp>
        <p:sp>
          <p:nvSpPr>
            <p:cNvPr id="49" name="Google Shape;49;g3d35ab37716_0_0"/>
            <p:cNvSpPr txBox="1"/>
            <p:nvPr/>
          </p:nvSpPr>
          <p:spPr>
            <a:xfrm>
              <a:off x="1554574" y="5606463"/>
              <a:ext cx="477000" cy="1668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0" lIns="0" spcFirstLastPara="1" rIns="0" wrap="square" tIns="26675">
              <a:spAutoFit/>
            </a:bodyPr>
            <a:lstStyle/>
            <a:p>
              <a:pPr indent="0" lvl="0" marL="6354" marR="0" rtl="0" algn="ctr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ja-JP" sz="637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FM1型</a:t>
              </a:r>
              <a:endParaRPr sz="991">
                <a:latin typeface="M PLUS 1"/>
                <a:ea typeface="M PLUS 1"/>
                <a:cs typeface="M PLUS 1"/>
                <a:sym typeface="M PLUS 1"/>
              </a:endParaRPr>
            </a:p>
            <a:p>
              <a:pPr indent="0" lvl="0" marL="6354" marR="0" rtl="0" algn="ctr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500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金属調</a:t>
              </a:r>
              <a:endParaRPr sz="500">
                <a:latin typeface="M PLUS 1"/>
                <a:ea typeface="M PLUS 1"/>
                <a:cs typeface="M PLUS 1"/>
                <a:sym typeface="M PLUS 1"/>
              </a:endParaRPr>
            </a:p>
          </p:txBody>
        </p:sp>
        <p:sp>
          <p:nvSpPr>
            <p:cNvPr id="50" name="Google Shape;50;g3d35ab37716_0_0"/>
            <p:cNvSpPr txBox="1"/>
            <p:nvPr/>
          </p:nvSpPr>
          <p:spPr>
            <a:xfrm>
              <a:off x="2233612" y="5606463"/>
              <a:ext cx="477000" cy="1668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0" lIns="0" spcFirstLastPara="1" rIns="0" wrap="square" tIns="26675">
              <a:spAutoFit/>
            </a:bodyPr>
            <a:lstStyle/>
            <a:p>
              <a:pPr indent="0" lvl="0" marL="6354" marR="0" rtl="0" algn="ctr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ja-JP" sz="637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FS1型</a:t>
              </a:r>
              <a:endParaRPr sz="991">
                <a:latin typeface="M PLUS 1"/>
                <a:ea typeface="M PLUS 1"/>
                <a:cs typeface="M PLUS 1"/>
                <a:sym typeface="M PLUS 1"/>
              </a:endParaRPr>
            </a:p>
            <a:p>
              <a:pPr indent="0" lvl="0" marL="6354" marR="0" rtl="0" algn="ctr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500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木目調・単色</a:t>
              </a:r>
              <a:endParaRPr sz="500">
                <a:latin typeface="M PLUS 1"/>
                <a:ea typeface="M PLUS 1"/>
                <a:cs typeface="M PLUS 1"/>
                <a:sym typeface="M PLUS 1"/>
              </a:endParaRPr>
            </a:p>
          </p:txBody>
        </p:sp>
        <p:sp>
          <p:nvSpPr>
            <p:cNvPr id="51" name="Google Shape;51;g3d35ab37716_0_0"/>
            <p:cNvSpPr txBox="1"/>
            <p:nvPr/>
          </p:nvSpPr>
          <p:spPr>
            <a:xfrm>
              <a:off x="2983178" y="5606463"/>
              <a:ext cx="477000" cy="1668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0" lIns="0" spcFirstLastPara="1" rIns="0" wrap="square" tIns="26675">
              <a:spAutoFit/>
            </a:bodyPr>
            <a:lstStyle/>
            <a:p>
              <a:pPr indent="0" lvl="0" marL="6354" marR="0" rtl="0" algn="ctr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ja-JP" sz="637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TS1型</a:t>
              </a:r>
              <a:endParaRPr sz="991">
                <a:latin typeface="M PLUS 1"/>
                <a:ea typeface="M PLUS 1"/>
                <a:cs typeface="M PLUS 1"/>
                <a:sym typeface="M PLUS 1"/>
              </a:endParaRPr>
            </a:p>
            <a:p>
              <a:pPr indent="0" lvl="0" marL="6354" marR="0" rtl="0" algn="ctr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500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木目調・単色</a:t>
              </a:r>
              <a:endParaRPr sz="500">
                <a:latin typeface="M PLUS 1"/>
                <a:ea typeface="M PLUS 1"/>
                <a:cs typeface="M PLUS 1"/>
                <a:sym typeface="M PLUS 1"/>
              </a:endParaRPr>
            </a:p>
          </p:txBody>
        </p:sp>
        <p:pic>
          <p:nvPicPr>
            <p:cNvPr id="52" name="Google Shape;52;g3d35ab37716_0_0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142075" y="4866550"/>
              <a:ext cx="4146099" cy="73672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3" name="Google Shape;53;g3d35ab37716_0_0"/>
            <p:cNvSpPr txBox="1"/>
            <p:nvPr/>
          </p:nvSpPr>
          <p:spPr>
            <a:xfrm>
              <a:off x="3776803" y="5606463"/>
              <a:ext cx="477000" cy="1668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0" lIns="0" spcFirstLastPara="1" rIns="0" wrap="square" tIns="26675">
              <a:spAutoFit/>
            </a:bodyPr>
            <a:lstStyle/>
            <a:p>
              <a:pPr indent="0" lvl="0" marL="6354" marR="0" rtl="0" algn="ctr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ja-JP" sz="637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T</a:t>
              </a:r>
              <a:r>
                <a:rPr b="1" lang="ja-JP" sz="637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C</a:t>
              </a:r>
              <a:r>
                <a:rPr b="1" lang="ja-JP" sz="637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1型</a:t>
              </a:r>
              <a:endParaRPr sz="991">
                <a:latin typeface="M PLUS 1"/>
                <a:ea typeface="M PLUS 1"/>
                <a:cs typeface="M PLUS 1"/>
                <a:sym typeface="M PLUS 1"/>
              </a:endParaRPr>
            </a:p>
            <a:p>
              <a:pPr indent="0" lvl="0" marL="6354" marR="0" rtl="0" algn="ctr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500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アルミ鋳物</a:t>
              </a:r>
              <a:endParaRPr sz="500">
                <a:latin typeface="M PLUS 1"/>
                <a:ea typeface="M PLUS 1"/>
                <a:cs typeface="M PLUS 1"/>
                <a:sym typeface="M PLUS 1"/>
              </a:endParaRPr>
            </a:p>
          </p:txBody>
        </p:sp>
      </p:grpSp>
      <p:sp>
        <p:nvSpPr>
          <p:cNvPr id="54" name="Google Shape;54;g3d35ab37716_0_0"/>
          <p:cNvSpPr txBox="1"/>
          <p:nvPr/>
        </p:nvSpPr>
        <p:spPr>
          <a:xfrm>
            <a:off x="265498" y="5837740"/>
            <a:ext cx="40455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127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使いやすいサイズバリエーションを設定</a:t>
            </a:r>
            <a:endParaRPr i="0" sz="800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pic>
        <p:nvPicPr>
          <p:cNvPr id="55" name="Google Shape;55;g3d35ab37716_0_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68248" y="6000450"/>
            <a:ext cx="4146100" cy="98493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g3d35ab37716_0_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683837" y="1521445"/>
            <a:ext cx="5858377" cy="1507986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g3d35ab37716_0_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666122" y="2945065"/>
            <a:ext cx="230819" cy="99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2010-09-29T12:55:25Z</dcterms:created>
  <dc:creator>INAXトステムグループ User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0x01010049931B76E19057499C0C281943FB6E6B</vt:lpwstr>
  </property>
</Properties>
</file>